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5" r:id="rId3"/>
    <p:sldId id="367" r:id="rId4"/>
    <p:sldId id="368" r:id="rId5"/>
    <p:sldId id="391" r:id="rId6"/>
    <p:sldId id="369" r:id="rId7"/>
    <p:sldId id="370" r:id="rId8"/>
    <p:sldId id="373" r:id="rId9"/>
    <p:sldId id="376" r:id="rId10"/>
    <p:sldId id="377" r:id="rId11"/>
    <p:sldId id="379" r:id="rId12"/>
    <p:sldId id="382" r:id="rId13"/>
    <p:sldId id="383" r:id="rId14"/>
    <p:sldId id="388" r:id="rId15"/>
    <p:sldId id="396" r:id="rId16"/>
    <p:sldId id="389" r:id="rId17"/>
    <p:sldId id="393" r:id="rId18"/>
    <p:sldId id="394" r:id="rId19"/>
    <p:sldId id="395" r:id="rId20"/>
    <p:sldId id="390" r:id="rId21"/>
  </p:sldIdLst>
  <p:sldSz cx="9144000" cy="5143500" type="screen16x9"/>
  <p:notesSz cx="6858000" cy="9947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84ED"/>
    <a:srgbClr val="0D28F1"/>
    <a:srgbClr val="0000CC"/>
    <a:srgbClr val="FFFF00"/>
    <a:srgbClr val="A6A6A6"/>
    <a:srgbClr val="0B02BE"/>
    <a:srgbClr val="9900CC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0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9091"/>
          </a:xfrm>
          <a:prstGeom prst="rect">
            <a:avLst/>
          </a:prstGeom>
        </p:spPr>
        <p:txBody>
          <a:bodyPr vert="horz" lIns="94057" tIns="47028" rIns="94057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1" cy="499091"/>
          </a:xfrm>
          <a:prstGeom prst="rect">
            <a:avLst/>
          </a:prstGeom>
        </p:spPr>
        <p:txBody>
          <a:bodyPr vert="horz" lIns="94057" tIns="47028" rIns="94057" bIns="47028" rtlCol="0"/>
          <a:lstStyle>
            <a:lvl1pPr algn="r">
              <a:defRPr sz="1200"/>
            </a:lvl1pPr>
          </a:lstStyle>
          <a:p>
            <a:fld id="{FE2940A2-442D-43DD-9C2C-989E8B6607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7"/>
            <a:ext cx="2971801" cy="499090"/>
          </a:xfrm>
          <a:prstGeom prst="rect">
            <a:avLst/>
          </a:prstGeom>
        </p:spPr>
        <p:txBody>
          <a:bodyPr vert="horz" lIns="94057" tIns="47028" rIns="94057" bIns="47028" rtlCol="0" anchor="b"/>
          <a:lstStyle>
            <a:lvl1pPr algn="l">
              <a:defRPr sz="1200"/>
            </a:lvl1pPr>
          </a:lstStyle>
          <a:p>
            <a:r>
              <a:rPr lang="en-US" smtClean="0"/>
              <a:t>ISO 9001 : 2008 &amp; 27001 : 2013 Certified Organisation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8187"/>
            <a:ext cx="2971801" cy="499090"/>
          </a:xfrm>
          <a:prstGeom prst="rect">
            <a:avLst/>
          </a:prstGeom>
        </p:spPr>
        <p:txBody>
          <a:bodyPr vert="horz" lIns="94057" tIns="47028" rIns="94057" bIns="47028" rtlCol="0" anchor="b"/>
          <a:lstStyle>
            <a:lvl1pPr algn="r">
              <a:defRPr sz="1200"/>
            </a:lvl1pPr>
          </a:lstStyle>
          <a:p>
            <a:fld id="{C0CD9EB3-EA31-4056-ADC7-B12504B7D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8040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9091"/>
          </a:xfrm>
          <a:prstGeom prst="rect">
            <a:avLst/>
          </a:prstGeom>
        </p:spPr>
        <p:txBody>
          <a:bodyPr vert="horz" lIns="94057" tIns="47028" rIns="94057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1" cy="499091"/>
          </a:xfrm>
          <a:prstGeom prst="rect">
            <a:avLst/>
          </a:prstGeom>
        </p:spPr>
        <p:txBody>
          <a:bodyPr vert="horz" lIns="94057" tIns="47028" rIns="94057" bIns="47028" rtlCol="0"/>
          <a:lstStyle>
            <a:lvl1pPr algn="r">
              <a:defRPr sz="1200"/>
            </a:lvl1pPr>
          </a:lstStyle>
          <a:p>
            <a:fld id="{379BFD9F-8D2C-4C1E-A10E-3640F1E02075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7" tIns="47028" rIns="94057" bIns="470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127"/>
            <a:ext cx="5486400" cy="3916740"/>
          </a:xfrm>
          <a:prstGeom prst="rect">
            <a:avLst/>
          </a:prstGeom>
        </p:spPr>
        <p:txBody>
          <a:bodyPr vert="horz" lIns="94057" tIns="47028" rIns="94057" bIns="470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7"/>
            <a:ext cx="2971801" cy="499090"/>
          </a:xfrm>
          <a:prstGeom prst="rect">
            <a:avLst/>
          </a:prstGeom>
        </p:spPr>
        <p:txBody>
          <a:bodyPr vert="horz" lIns="94057" tIns="47028" rIns="94057" bIns="47028" rtlCol="0" anchor="b"/>
          <a:lstStyle>
            <a:lvl1pPr algn="l">
              <a:defRPr sz="1200"/>
            </a:lvl1pPr>
          </a:lstStyle>
          <a:p>
            <a:r>
              <a:rPr lang="en-US" smtClean="0"/>
              <a:t>ISO 9001 : 2008 &amp; 27001 : 2013 Certified Organisation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1" cy="499090"/>
          </a:xfrm>
          <a:prstGeom prst="rect">
            <a:avLst/>
          </a:prstGeom>
        </p:spPr>
        <p:txBody>
          <a:bodyPr vert="horz" lIns="94057" tIns="47028" rIns="94057" bIns="47028" rtlCol="0" anchor="b"/>
          <a:lstStyle>
            <a:lvl1pPr algn="r">
              <a:defRPr sz="1200"/>
            </a:lvl1pPr>
          </a:lstStyle>
          <a:p>
            <a:fld id="{87033878-6273-4D82-BA42-19F499B48C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5401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33878-6273-4D82-BA42-19F499B48C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ISO 9001 : 2008 &amp; 27001 : 2013 Certified Organisation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956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671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81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338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189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12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114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10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236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257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08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47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96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780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79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072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170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683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ISO 9001 : 2008 &amp; 27001 : 2013 Certified Organisation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3878-6273-4D82-BA42-19F499B48C6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04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555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03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980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661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7851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610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3728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700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5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ISO 9001 : 2008 &amp; 27001 : 2013 Certified Organisation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8177" y="1115233"/>
            <a:ext cx="4860032" cy="3754874"/>
          </a:xfrm>
          <a:prstGeom prst="rect">
            <a:avLst/>
          </a:prstGeom>
          <a:noFill/>
          <a:effectLst>
            <a:glow rad="127000">
              <a:srgbClr val="00B0F0"/>
            </a:glo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WORKSHOP/ RESEARCH </a:t>
            </a:r>
            <a:b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CONFERENCE FOR THE </a:t>
            </a:r>
            <a:b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CHAIRPERSONS &amp; MEMBERS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/>
            </a:r>
            <a:b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OF </a:t>
            </a: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THE REGULATORY </a:t>
            </a:r>
            <a:b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COMMISSIONs </a:t>
            </a: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/ AUTHORITIES</a:t>
            </a:r>
            <a:endParaRPr lang="en-US" altLang="ko-K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altLang="ko-KR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03 </a:t>
            </a:r>
            <a:r>
              <a:rPr lang="en-US" altLang="ko-KR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2017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57248"/>
            <a:ext cx="44279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550" b="1" u="sng" dirty="0" smtClean="0">
                <a:solidFill>
                  <a:srgbClr val="0D28F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TARIFF AUTHORITY FOR MAJOR PORTS</a:t>
            </a:r>
          </a:p>
          <a:p>
            <a:r>
              <a:rPr lang="en-US" altLang="ko-KR" sz="1600" b="1" dirty="0" smtClean="0">
                <a:solidFill>
                  <a:srgbClr val="0D28F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200" b="1" i="1" dirty="0" smtClean="0">
                <a:solidFill>
                  <a:srgbClr val="0D28F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Government of India, Ministry of Shipping</a:t>
            </a:r>
          </a:p>
          <a:p>
            <a:r>
              <a:rPr lang="en-US" altLang="ko-KR" sz="1100" b="1" i="1" dirty="0" smtClean="0">
                <a:solidFill>
                  <a:srgbClr val="0D28F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(An ISO 9001:2008 and 27001:2013 Certified Organization)</a:t>
            </a:r>
          </a:p>
          <a:p>
            <a:endParaRPr lang="en-US" altLang="ko-KR" sz="1000" i="1" dirty="0" smtClean="0">
              <a:solidFill>
                <a:srgbClr val="0D28F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7" y="123231"/>
            <a:ext cx="1037629" cy="939006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3698" y="288729"/>
            <a:ext cx="8290750" cy="4752378"/>
          </a:xfrm>
        </p:spPr>
        <p:txBody>
          <a:bodyPr>
            <a:noAutofit/>
          </a:bodyPr>
          <a:lstStyle/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Merits of 2013 Guidelines 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processing of proposals – Maximum 45 days.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Realistic Project Proposals and very reasonable Tariff Rates.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with Prospective Bidders and Users before finalization of proposals and fixation of Tariff.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Time for Award of Projects by Ports.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Faster execution of Projects.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Attracting Investment both domestic and foreign.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 for Better Performance.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 </a:t>
            </a:r>
            <a:r>
              <a:rPr lang="en-US" altLang="ko-KR" sz="2000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Redressal</a:t>
            </a: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Mechanism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disclosure by operators.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10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66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16" y="28062"/>
            <a:ext cx="8639798" cy="67815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altLang="ko-KR" sz="2100" i="1" u="sng" dirty="0" smtClean="0">
                <a:solidFill>
                  <a:schemeClr val="tx2">
                    <a:lumMod val="75000"/>
                  </a:schemeClr>
                </a:solidFill>
              </a:rPr>
              <a:t>Tariff Policy, 2015 for Major Port Trusts (From 13 January 2015)</a:t>
            </a:r>
            <a:endParaRPr lang="ko-KR" altLang="en-US" sz="21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0294" y="781560"/>
            <a:ext cx="8280920" cy="4361940"/>
          </a:xfrm>
        </p:spPr>
        <p:txBody>
          <a:bodyPr>
            <a:noAutofit/>
          </a:bodyPr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Applicable to all the 11 Major Port Trusts w.e.f.13.01.2015.</a:t>
            </a: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applicable to BOT / BOOT operators.</a:t>
            </a: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 issued Working Guidelines after consulting all MPTs as per clause 1.5 of the TP 2015.</a:t>
            </a: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fixation follows Annual Revenue Requirement (ARR) Model.</a:t>
            </a: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 		   = Actual Expenditure + 16% Return on Capital           </a:t>
            </a:r>
            <a:b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Employed</a:t>
            </a: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Actual Expenditure =  Average of last 3 years audited Expenditure                   </a:t>
            </a:r>
            <a:b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subject to some adjustments.</a:t>
            </a: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1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Capital employed includes capital work-in-progress.</a:t>
            </a:r>
          </a:p>
          <a:p>
            <a:pPr marL="400050" lvl="2" indent="0" algn="just">
              <a:buNone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11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54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9" y="1052488"/>
            <a:ext cx="8280920" cy="3851697"/>
          </a:xfrm>
        </p:spPr>
        <p:txBody>
          <a:bodyPr>
            <a:normAutofit lnSpcReduction="10000"/>
          </a:bodyPr>
          <a:lstStyle/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to the Major Ports to determine the rates within the ceiling ARR to respond to the market forces based on their commercial </a:t>
            </a:r>
            <a:r>
              <a:rPr lang="en-US" altLang="ko-KR" sz="2100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judgement</a:t>
            </a: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21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MPTs to also commit Performance Standards for cargo related and vessel related services.</a:t>
            </a: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21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Indexation in SOR to the extent of 100% of the WPI, subject to achievement of Performance Standards committed by MPTs.</a:t>
            </a: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21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Valid for three years.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12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79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4785" y="450770"/>
            <a:ext cx="8280920" cy="4453415"/>
          </a:xfrm>
        </p:spPr>
        <p:txBody>
          <a:bodyPr>
            <a:noAutofit/>
          </a:bodyPr>
          <a:lstStyle/>
          <a:p>
            <a:pPr marL="742950" lvl="2" indent="-342900" algn="just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 </a:t>
            </a:r>
            <a:r>
              <a:rPr lang="en-US" altLang="ko-KR" sz="2000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Redressal</a:t>
            </a:r>
            <a:endParaRPr lang="en-US" altLang="ko-KR" sz="20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3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may prefer representation to TAMP if he has grievance on non-achievement of performance by Major Ports.</a:t>
            </a:r>
          </a:p>
          <a:p>
            <a:pPr marL="1200150" lvl="3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 to conduct an inquiry into the representation and forward its findings to the concerned Major Ports with a direction to comply with the Performance Standards notified by the TAMP.</a:t>
            </a:r>
          </a:p>
          <a:p>
            <a:pPr marL="742950" lvl="2" indent="-342900" algn="just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Disclosure</a:t>
            </a:r>
            <a:endParaRPr lang="en-US" altLang="ko-KR" sz="20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3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Major Ports to furnish to TAMP, within 60 days following the end of each of the year, annual reports on cargo traffic and productivity achieved.</a:t>
            </a:r>
            <a:endParaRPr lang="en-US" altLang="ko-KR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 algn="just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for 10 Major Ports Notified.  For 11</a:t>
            </a:r>
            <a:r>
              <a:rPr lang="en-US" altLang="ko-KR" sz="2000" baseline="30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 under consultation.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1</a:t>
            </a:r>
            <a:r>
              <a:rPr lang="en-US" altLang="ko-KR" b="1" dirty="0" smtClean="0">
                <a:solidFill>
                  <a:prstClr val="black"/>
                </a:solidFill>
              </a:rPr>
              <a:t>3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76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27559"/>
            <a:ext cx="8460432" cy="4132423"/>
          </a:xfrm>
        </p:spPr>
        <p:txBody>
          <a:bodyPr>
            <a:noAutofit/>
          </a:bodyPr>
          <a:lstStyle/>
          <a:p>
            <a:pPr marL="1200150" lvl="3" indent="-342900" algn="just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Merits of Tariff Policy, 2015</a:t>
            </a:r>
          </a:p>
          <a:p>
            <a:pPr marL="857250" lvl="3" indent="0" algn="just">
              <a:buNone/>
            </a:pPr>
            <a:endParaRPr lang="en-US" altLang="ko-KR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of Major Ports to respond to the market forces and determine their own tariff within the ceiling ARR.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voluminous proposal.  Hence processing is quick.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Indexation in tariff linked to performance achievement. Motivation to achieve performance parameters.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14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03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07" y="165049"/>
            <a:ext cx="8460432" cy="4978451"/>
          </a:xfrm>
        </p:spPr>
        <p:txBody>
          <a:bodyPr>
            <a:noAutofit/>
          </a:bodyPr>
          <a:lstStyle/>
          <a:p>
            <a:pPr marL="1200150" lvl="3" indent="-342900"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Stevedoring and Shore handling Guidelines</a:t>
            </a:r>
          </a:p>
          <a:p>
            <a:pPr marL="857250" lvl="3" indent="0" algn="just">
              <a:buNone/>
            </a:pPr>
            <a:endParaRPr lang="en-US" altLang="ko-KR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Applicable for Agencies or Firms authorized by Major Ports under Section 42(3) of the MPT Act.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to be set upfront based on norms along with Performance Standards.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Upfront tariff will be ceiling level.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Uniform applicability of Normative upfront tariff at the entire port.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cap valid for 3 years.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indexation of Tariff caps from 2</a:t>
            </a:r>
            <a:r>
              <a:rPr lang="en-US" altLang="ko-KR" baseline="30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 of operation-60% of variation in WPI.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WPI indexation instead of 60% WPI indexation, on achievement of performance standards.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15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69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582794"/>
            <a:ext cx="8280920" cy="4185546"/>
          </a:xfrm>
        </p:spPr>
        <p:txBody>
          <a:bodyPr>
            <a:noAutofit/>
          </a:bodyPr>
          <a:lstStyle/>
          <a:p>
            <a:pPr marL="1200150" lvl="3" indent="-342900"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Policy Guidelines (LPG), 2014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Allotment Committee (LAC) to be appointed by Port Trusts to assess the latest market value of Land.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Latest market value of land to be assessed based on five factors listed in the LPG, 2014.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of the five factors to be considered for determining the market value of land.</a:t>
            </a:r>
          </a:p>
          <a:p>
            <a:pPr marL="2114550" lvl="5" indent="-342900" algn="just"/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highest factor not considered, reason for the same to be recorded in writing.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Lease rent arrived at 6% of the market value of land.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escalation not less than 2% in lease rent.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 to be revised every 5 years.</a:t>
            </a:r>
          </a:p>
          <a:p>
            <a:pPr marL="1314450" lvl="4" indent="0" algn="just">
              <a:buNone/>
            </a:pPr>
            <a:endParaRPr lang="en-US" altLang="ko-KR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16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16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39377"/>
            <a:ext cx="8280920" cy="4701729"/>
          </a:xfrm>
        </p:spPr>
        <p:txBody>
          <a:bodyPr>
            <a:noAutofit/>
          </a:bodyPr>
          <a:lstStyle/>
          <a:p>
            <a:pPr marL="1200150" lvl="3" indent="-342900"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Major Port Authorities Bill, 2016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Introduced in </a:t>
            </a:r>
            <a:r>
              <a:rPr lang="en-US" altLang="ko-KR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</a:t>
            </a: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Sabha</a:t>
            </a: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December 2016.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regulation, operation and planning of Major Ports.</a:t>
            </a:r>
          </a:p>
          <a:p>
            <a:pPr marL="1657350" lvl="4" indent="-342900" algn="just">
              <a:buFont typeface="Wingdings" panose="05000000000000000000" pitchFamily="2" charset="2"/>
              <a:buChar char="v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Seeks to provide greater autonomy and flexibility to Major Ports.</a:t>
            </a:r>
          </a:p>
          <a:p>
            <a:pPr marL="2114550" lvl="5" indent="-342900" algn="just"/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or Committees appointed by Board will determine their tariff.</a:t>
            </a:r>
          </a:p>
          <a:p>
            <a:pPr marL="2114550" lvl="5" indent="-342900" algn="just"/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to fix tariff for PPP Projects only for initial bidding process; concessionaire is free to fix actual tariff based on market condition.</a:t>
            </a:r>
          </a:p>
          <a:p>
            <a:pPr marL="2114550" lvl="5" indent="-342900" algn="just"/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can raise loans.</a:t>
            </a:r>
          </a:p>
          <a:p>
            <a:pPr marL="2571750" lvl="6" indent="-342900"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loans above 50% of its capital reserves,  prior  sanction of Central Govt.</a:t>
            </a:r>
          </a:p>
          <a:p>
            <a:pPr marL="2228850" lvl="6" indent="0" algn="just">
              <a:buNone/>
            </a:pPr>
            <a:endParaRPr lang="en-US" altLang="ko-KR" sz="1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4" indent="0" algn="just">
              <a:buNone/>
            </a:pPr>
            <a:endParaRPr lang="en-US" altLang="ko-KR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17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24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339377"/>
            <a:ext cx="8136904" cy="4701729"/>
          </a:xfrm>
        </p:spPr>
        <p:txBody>
          <a:bodyPr>
            <a:noAutofit/>
          </a:bodyPr>
          <a:lstStyle/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Adjudicatory Board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Presiding officer and two Members.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Presiding officer (Judge of a High Court)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(Experts in finance, commerce, marine, shipping and port related matters).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office will be in Mumbai.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have the same powers as that of a CIVIL court under the code of Civil Procedure, 1908.</a:t>
            </a:r>
          </a:p>
          <a:p>
            <a:pPr marL="1657350" lvl="4" indent="-3429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 before the Adjudicatory Board shall be deemed to be judicial proceeding.</a:t>
            </a:r>
          </a:p>
          <a:p>
            <a:pPr marL="400050" lvl="2" indent="0" algn="just">
              <a:buNone/>
            </a:pPr>
            <a:endParaRPr lang="en-US" altLang="ko-KR" sz="2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025014" y="4767262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18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17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339377"/>
            <a:ext cx="8136904" cy="4701729"/>
          </a:xfrm>
        </p:spPr>
        <p:txBody>
          <a:bodyPr>
            <a:noAutofit/>
          </a:bodyPr>
          <a:lstStyle/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of Adjudicatory Board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of TAMP arising from 2005 GL, 2008 GL and 2013 GL and tariff orders issued by TAMP.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Adjudicate dispute or differences or claims related to rights and obligations of Major Ports &amp; PPP concessionaire or captive users for dedicated berths within the frame work of concession Agreement.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Appraise, review stressed PPP Projects referred by Central Government / Major Ports and suggest measures to revive such projects.</a:t>
            </a:r>
          </a:p>
          <a:p>
            <a:pPr marL="1200150" lvl="3" indent="-342900" algn="just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into complaints received from port users against the services rendered by Major ports / private operators.</a:t>
            </a:r>
          </a:p>
          <a:p>
            <a:pPr marL="742950" lvl="2" indent="-342900" algn="just">
              <a:buFont typeface="Wingdings" panose="05000000000000000000" pitchFamily="2" charset="2"/>
              <a:buChar char="v"/>
            </a:pPr>
            <a:r>
              <a:rPr lang="en-US" altLang="ko-KR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Parties not satisfied with the order of the Adjudicatory Board free to resort to arbitration or any other available legal remedy.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025014" y="4767262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19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8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216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Constitution of TAMP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1614" y="1129468"/>
            <a:ext cx="8229600" cy="3610496"/>
          </a:xfrm>
        </p:spPr>
        <p:txBody>
          <a:bodyPr>
            <a:normAutofit/>
          </a:bodyPr>
          <a:lstStyle/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private participation in port sector </a:t>
            </a:r>
            <a:br>
              <a:rPr lang="en-US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announced by Government in October 1996</a:t>
            </a:r>
            <a:r>
              <a:rPr lang="en-US" altLang="ko-KR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TAMP was constituted in April 1997 by an amendment to Major Port Trusts Act, 1963.</a:t>
            </a: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TAMP comprises of a Chairperson and two Members appointed by Central Government under the Major Port Trusts Act, 1963.</a:t>
            </a:r>
            <a:endParaRPr lang="en-US" altLang="ko-KR" sz="2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anose="05000000000000000000" pitchFamily="2" charset="2"/>
              <a:buChar char="v"/>
            </a:pPr>
            <a:endParaRPr lang="en-US" altLang="ko-KR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anose="05000000000000000000" pitchFamily="2" charset="2"/>
              <a:buChar char="v"/>
            </a:pPr>
            <a:endParaRPr lang="en-US" altLang="ko-KR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endParaRPr lang="en-US" altLang="ko-KR" sz="18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2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61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23728" y="4767263"/>
            <a:ext cx="6912769" cy="27384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altLang="ko-K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7219" y="195486"/>
            <a:ext cx="787269" cy="720327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75606"/>
            <a:ext cx="9144000" cy="2592288"/>
          </a:xfrm>
        </p:spPr>
        <p:txBody>
          <a:bodyPr>
            <a:normAutofit/>
          </a:bodyPr>
          <a:lstStyle/>
          <a:p>
            <a:pPr algn="ctr"/>
            <a:r>
              <a:rPr lang="en-US" sz="8000" i="1" spc="300" dirty="0">
                <a:solidFill>
                  <a:srgbClr val="0D28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FrankRuehl" pitchFamily="34" charset="-79"/>
              </a:rPr>
              <a:t>THANK </a:t>
            </a:r>
            <a:r>
              <a:rPr lang="en-US" sz="8000" i="1" spc="300" dirty="0" smtClean="0">
                <a:solidFill>
                  <a:srgbClr val="0D28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FrankRuehl" pitchFamily="34" charset="-79"/>
              </a:rPr>
              <a:t>YOU</a:t>
            </a:r>
            <a:endParaRPr lang="en-US" sz="8000" spc="300" dirty="0">
              <a:solidFill>
                <a:srgbClr val="0D28F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92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75" y="90574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Status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052488"/>
            <a:ext cx="8361127" cy="3851697"/>
          </a:xfrm>
        </p:spPr>
        <p:txBody>
          <a:bodyPr>
            <a:normAutofit/>
          </a:bodyPr>
          <a:lstStyle/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 </a:t>
            </a: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statutory Autonomous Body.</a:t>
            </a: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endParaRPr lang="en-US" altLang="ko-KR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 : 2008 certified organization for Quality Management System (QMS).</a:t>
            </a:r>
          </a:p>
          <a:p>
            <a:pPr marL="0" lvl="1" indent="0" algn="just">
              <a:buNone/>
            </a:pPr>
            <a:endParaRPr lang="en-US" altLang="ko-KR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27001: 2013 certified organization for Information Security Management System.</a:t>
            </a:r>
          </a:p>
          <a:p>
            <a:pPr marL="0" lvl="1" indent="0" algn="just">
              <a:buNone/>
            </a:pPr>
            <a:endParaRPr lang="en-US" altLang="ko-KR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3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31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75" y="90574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Charter of the Authority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052488"/>
            <a:ext cx="8361127" cy="3851697"/>
          </a:xfrm>
        </p:spPr>
        <p:txBody>
          <a:bodyPr>
            <a:normAutofit lnSpcReduction="10000"/>
          </a:bodyPr>
          <a:lstStyle/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of tariffs levied by Major Port Trusts and Private Terminals therein.</a:t>
            </a: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 rates for services rendered as well as the charges for use of properties.</a:t>
            </a:r>
          </a:p>
          <a:p>
            <a:pPr marL="0" lvl="1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mandated not only to fix the rates but also the </a:t>
            </a:r>
            <a:r>
              <a:rPr lang="en-US" altLang="ko-KR" sz="2200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conditionalities</a:t>
            </a: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governing application of the rates.</a:t>
            </a: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endParaRPr lang="en-US" altLang="ko-KR" sz="22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 has passed nearly 900 Tariff orders, </a:t>
            </a:r>
            <a:r>
              <a:rPr lang="en-US" altLang="ko-KR" sz="2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 its constitution in April 1997.</a:t>
            </a:r>
          </a:p>
          <a:p>
            <a:pPr marL="0" lvl="1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4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71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216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Transaction of Business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1614" y="1129468"/>
            <a:ext cx="8229600" cy="3610496"/>
          </a:xfrm>
        </p:spPr>
        <p:txBody>
          <a:bodyPr>
            <a:normAutofit lnSpcReduction="10000"/>
          </a:bodyPr>
          <a:lstStyle/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are registered as ‘tariff cases’.</a:t>
            </a:r>
          </a:p>
          <a:p>
            <a:pPr marL="0" indent="0" algn="just">
              <a:buNone/>
            </a:pPr>
            <a:endParaRPr lang="en-US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Consultation with users / user associations / prospective bidders / BOT operators.</a:t>
            </a: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Joint hearings at port level to hear arguments of different interests on all tariff proposals.</a:t>
            </a: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r>
              <a:rPr lang="en-US" altLang="ko-KR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All decisions are taken by the collective application of mind by the Authority in its meetings.</a:t>
            </a: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 algn="just">
              <a:buFont typeface="Wingdings" panose="05000000000000000000" pitchFamily="2" charset="2"/>
              <a:buChar char="Ø"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 smtClean="0">
                <a:solidFill>
                  <a:prstClr val="black"/>
                </a:solidFill>
              </a:rPr>
              <a:t>5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50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3" y="-20712"/>
            <a:ext cx="8623806" cy="6464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Tariff Guidelines (GL)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652091"/>
            <a:ext cx="8345608" cy="4415353"/>
          </a:xfrm>
        </p:spPr>
        <p:txBody>
          <a:bodyPr>
            <a:normAutofit fontScale="70000" lnSpcReduction="20000"/>
          </a:bodyPr>
          <a:lstStyle/>
          <a:p>
            <a:pPr marL="914400" lvl="1" indent="-9144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 administers following GL issued by Ministry of Shipping (MOS) as policy directions.</a:t>
            </a:r>
          </a:p>
          <a:p>
            <a:pPr marL="914400" lvl="1" indent="-914400" algn="just">
              <a:buFont typeface="Wingdings" panose="05000000000000000000" pitchFamily="2" charset="2"/>
              <a:buChar char="Ø"/>
            </a:pPr>
            <a:endParaRPr lang="en-US" altLang="ko-KR" sz="2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914400" algn="just"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 GL</a:t>
            </a:r>
          </a:p>
          <a:p>
            <a:pPr marL="1771650" lvl="3" indent="-914400" algn="just"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 GL              Applicable for BOT operators.      </a:t>
            </a:r>
          </a:p>
          <a:p>
            <a:pPr marL="1771650" lvl="3" indent="-9144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26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9144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GL (Applicable for both PPP Projects and Port owned Projects).</a:t>
            </a:r>
          </a:p>
          <a:p>
            <a:pPr marL="1771650" lvl="3" indent="-9144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26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9144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GL (For Major Port Trusts)</a:t>
            </a:r>
          </a:p>
          <a:p>
            <a:pPr marL="1771650" lvl="3" indent="-9144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ko-KR" sz="26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9144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Stevedoring and Shore handling Guidelines, 2016 (For Major Port Trusts)</a:t>
            </a:r>
          </a:p>
          <a:p>
            <a:pPr marL="857250" lvl="3" indent="0" algn="just">
              <a:spcBef>
                <a:spcPts val="0"/>
              </a:spcBef>
              <a:buNone/>
            </a:pPr>
            <a:endParaRPr lang="en-US" altLang="ko-KR" sz="26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sz="2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Lease Rent for Port land and properties is fixed following Land Policy 	Guidelines issued by the MOS from time to time.</a:t>
            </a:r>
          </a:p>
          <a:p>
            <a:pPr marL="1771650" lvl="3" indent="-914400" algn="just">
              <a:buFont typeface="Wingdings" panose="05000000000000000000" pitchFamily="2" charset="2"/>
              <a:buChar char="v"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buNone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6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3131840" y="1563638"/>
            <a:ext cx="288032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684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75" y="90574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2005 GL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915566"/>
            <a:ext cx="8007646" cy="3644323"/>
          </a:xfrm>
        </p:spPr>
        <p:txBody>
          <a:bodyPr>
            <a:normAutofit/>
          </a:bodyPr>
          <a:lstStyle/>
          <a:p>
            <a:pPr marL="914400" lvl="1" indent="-9144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BOT operators</a:t>
            </a:r>
          </a:p>
          <a:p>
            <a:pPr marL="914400" lvl="1" indent="-9144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Plus Model (16% Return on Capital Employed)</a:t>
            </a:r>
          </a:p>
          <a:p>
            <a:pPr marL="914400" lvl="1" indent="-9144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addition recognized</a:t>
            </a:r>
          </a:p>
          <a:p>
            <a:pPr marL="914400" lvl="1" indent="-9144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cost recovered</a:t>
            </a:r>
          </a:p>
          <a:p>
            <a:pPr marL="914400" lvl="1" indent="-9144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 of tariff once in 3 years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7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24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70" y="0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2008 GL (From February 2008)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195" y="766877"/>
            <a:ext cx="8295678" cy="4274229"/>
          </a:xfrm>
        </p:spPr>
        <p:txBody>
          <a:bodyPr>
            <a:normAutofit fontScale="25000" lnSpcReduction="20000"/>
          </a:bodyPr>
          <a:lstStyle/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Tariff fixed for concession period of 30 years.</a:t>
            </a:r>
          </a:p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Tariff set on norms not on actual cost.</a:t>
            </a:r>
          </a:p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Capacity and not traffic forecast is relevant</a:t>
            </a:r>
          </a:p>
          <a:p>
            <a:pPr marL="1143000" lvl="3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Tariff set for 70% capacity.</a:t>
            </a:r>
          </a:p>
          <a:p>
            <a:pPr marL="1143000" lvl="3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Benefit of 30% available to operator.</a:t>
            </a:r>
          </a:p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Tariff is known to bidders before they bid.</a:t>
            </a:r>
          </a:p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Gradual escalation of tariff (based on 60% of WPI).</a:t>
            </a:r>
          </a:p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Simple &amp; fast</a:t>
            </a:r>
          </a:p>
          <a:p>
            <a:pPr marL="6858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Built in arrangement to reward efficiency.</a:t>
            </a:r>
          </a:p>
          <a:p>
            <a:pPr marL="1143000" lvl="3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Operator reaps benefit of cost reduction.</a:t>
            </a:r>
          </a:p>
          <a:p>
            <a:pPr marL="1143000" lvl="3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6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User is protected by price ceiling fixed.</a:t>
            </a:r>
          </a:p>
          <a:p>
            <a:pPr marL="1314450" lvl="4" indent="0" algn="just">
              <a:lnSpc>
                <a:spcPct val="150000"/>
              </a:lnSpc>
              <a:buNone/>
            </a:pPr>
            <a:endParaRPr lang="en-US" altLang="ko-KR" sz="2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4" indent="0" algn="just">
              <a:lnSpc>
                <a:spcPct val="150000"/>
              </a:lnSpc>
              <a:buNone/>
            </a:pPr>
            <a:endParaRPr lang="en-US" altLang="ko-KR" sz="22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8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20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75" y="90574"/>
            <a:ext cx="8604448" cy="672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3500" i="1" u="sng" dirty="0" smtClean="0">
                <a:solidFill>
                  <a:schemeClr val="tx2">
                    <a:lumMod val="75000"/>
                  </a:schemeClr>
                </a:solidFill>
              </a:rPr>
              <a:t>2013 GL (From July 2013)</a:t>
            </a:r>
            <a:endParaRPr lang="ko-KR" altLang="en-US" sz="35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052488"/>
            <a:ext cx="8361127" cy="3851697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to set Reference Tariff for Projects at Major Ports (both PPP &amp; Port Projects).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Ports can adopt tariff fixed in their own port or can adopt highest tariff fixed in any other Major Port for comparable facilities.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suitable reference tariff not available, port can propose tariff adopting principles of 2008 guidelines.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 increase of tariff (based on 60% of WPI).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hike in tariff for meeting Performance Standards.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altLang="ko-KR" sz="21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1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tariff is mostly comparable to market rates.</a:t>
            </a:r>
          </a:p>
        </p:txBody>
      </p:sp>
      <p:pic>
        <p:nvPicPr>
          <p:cNvPr id="7" name="Picture 2" descr="http://www.tariffauthority.gov.in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23231"/>
            <a:ext cx="461564" cy="432295"/>
          </a:xfrm>
          <a:prstGeom prst="rect">
            <a:avLst/>
          </a:prstGeom>
          <a:noFill/>
          <a:effectLst>
            <a:glow rad="127000">
              <a:srgbClr val="1184ED"/>
            </a:glow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2123728" y="4767263"/>
            <a:ext cx="6912769" cy="27384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b="1" dirty="0">
                <a:solidFill>
                  <a:prstClr val="black"/>
                </a:solidFill>
              </a:rPr>
              <a:t>9</a:t>
            </a:r>
            <a:endParaRPr lang="ko-KR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52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1560</Words>
  <Application>Microsoft Office PowerPoint</Application>
  <PresentationFormat>On-screen Show (16:9)</PresentationFormat>
  <Paragraphs>222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Constitution of TAMP</vt:lpstr>
      <vt:lpstr>Status</vt:lpstr>
      <vt:lpstr>Charter of the Authority</vt:lpstr>
      <vt:lpstr>Transaction of Business</vt:lpstr>
      <vt:lpstr>Tariff Guidelines (GL)</vt:lpstr>
      <vt:lpstr>2005 GL</vt:lpstr>
      <vt:lpstr>2008 GL (From February 2008)</vt:lpstr>
      <vt:lpstr>2013 GL (From July 2013)</vt:lpstr>
      <vt:lpstr>Slide 10</vt:lpstr>
      <vt:lpstr>Tariff Policy, 2015 for Major Port Trusts (From 13 January 2015)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ska</cp:lastModifiedBy>
  <cp:revision>475</cp:revision>
  <cp:lastPrinted>2017-01-27T11:41:34Z</cp:lastPrinted>
  <dcterms:created xsi:type="dcterms:W3CDTF">2014-04-01T16:27:38Z</dcterms:created>
  <dcterms:modified xsi:type="dcterms:W3CDTF">2017-02-09T12:03:23Z</dcterms:modified>
</cp:coreProperties>
</file>